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387" r:id="rId2"/>
    <p:sldId id="392" r:id="rId3"/>
    <p:sldId id="422" r:id="rId4"/>
    <p:sldId id="420" r:id="rId5"/>
    <p:sldId id="423" r:id="rId6"/>
    <p:sldId id="424" r:id="rId7"/>
    <p:sldId id="425" r:id="rId8"/>
    <p:sldId id="426" r:id="rId9"/>
    <p:sldId id="427" r:id="rId10"/>
    <p:sldId id="429" r:id="rId11"/>
    <p:sldId id="430" r:id="rId12"/>
    <p:sldId id="431" r:id="rId13"/>
    <p:sldId id="414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575"/>
    <a:srgbClr val="2C5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9" autoAdjust="0"/>
    <p:restoredTop sz="94524" autoAdjust="0"/>
  </p:normalViewPr>
  <p:slideViewPr>
    <p:cSldViewPr>
      <p:cViewPr>
        <p:scale>
          <a:sx n="75" d="100"/>
          <a:sy n="75" d="100"/>
        </p:scale>
        <p:origin x="-296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FEF645-5290-4902-9AE8-A068099D9885}" type="datetimeFigureOut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108F79-FA4C-4ADF-B407-32BC7B5732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895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61701-ACE7-4991-9412-F2663D727926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39AD4-D09B-4216-811F-D43BC7CEFF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15E79-0E20-43AC-8974-A9C0261B8BC6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5C3D-A11B-4E86-B849-19AF770995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68F9-4114-4F83-A251-E5807F39E0CF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0CC0-4796-45D9-A00C-77AD702393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C8CA-0A70-46C6-B1F8-1FEF700F9A02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537EA-7D6F-41F1-B080-4378CDCF4B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0D9B0-02EB-4F13-8A99-09B883BCA0AB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B909-E44D-4648-8420-C79E2C70E1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1C5C4-1FB0-43B1-90FD-7AF96954850F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8EAC-09F6-4101-87B8-C78BFEC4BD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2BE1-4465-41FC-A72A-B188E96DB777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2DA4-B11E-40C9-812B-2836C5A3CF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DD86-D118-4356-94FE-EB7C5AEB8109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F7FC-B241-46C1-A361-64AAFB12F1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18A1-4128-4AE1-B4BB-366CBBB82DE1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FBC8-A2E0-4332-B9B3-E8E5DD95CD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DC6F-349C-4047-A284-EAA40734F14F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3EEF-71E4-48E5-9F1D-C56296532F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C9F20-B4C3-49DB-A24D-072A1598CF0B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4AA69-F647-4214-B023-4679151A0D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8EA06D-448A-423B-8E9D-88A49D47EA87}" type="datetime1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DBEBA-A8CD-4FDD-BF1B-E51923A14A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IMG_02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3613"/>
            <a:ext cx="9144000" cy="1219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195513" y="2492375"/>
            <a:ext cx="5962650" cy="793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1116013" y="4508500"/>
            <a:ext cx="58912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b="1">
              <a:solidFill>
                <a:schemeClr val="bg1"/>
              </a:solidFill>
              <a:latin typeface="Century Gothic" pitchFamily="34" charset="0"/>
            </a:endParaRPr>
          </a:p>
          <a:p>
            <a:endParaRPr lang="ru-RU" altLang="ru-RU" b="1">
              <a:solidFill>
                <a:schemeClr val="bg1"/>
              </a:solidFill>
              <a:latin typeface="Century Gothic" pitchFamily="34" charset="0"/>
            </a:endParaRPr>
          </a:p>
          <a:p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124075" y="2060575"/>
            <a:ext cx="6605588" cy="9239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53725"/>
                  <a:invGamma/>
                  <a:alpha val="14999"/>
                </a:schemeClr>
              </a:gs>
              <a:gs pos="50000">
                <a:schemeClr val="accent1">
                  <a:alpha val="0"/>
                </a:schemeClr>
              </a:gs>
              <a:gs pos="100000">
                <a:schemeClr val="accent1">
                  <a:gamma/>
                  <a:tint val="53725"/>
                  <a:invGamma/>
                  <a:alpha val="14999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МУП</a:t>
            </a: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«</a:t>
            </a: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Горэлектросети</a:t>
            </a: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»</a:t>
            </a:r>
          </a:p>
          <a:p>
            <a:pPr eaLnBrk="1" hangingPunct="1">
              <a:defRPr/>
            </a:pPr>
            <a:endParaRPr lang="ru-RU" alt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  <a:p>
            <a:pPr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 инвестиционной программы 2021-2025г.</a:t>
            </a:r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2411413" y="692150"/>
            <a:ext cx="56578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МУП "Горэлектросети"</a:t>
            </a:r>
          </a:p>
        </p:txBody>
      </p:sp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2771775" y="5661025"/>
            <a:ext cx="41767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г.Горно-Алтайск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548680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0" y="1283418"/>
          <a:ext cx="9144001" cy="5524114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6654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1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1-21-  от ул. Шелковичная протяженность по трассе 4,310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22,054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18,378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19-27-  от ул. Промышленная, пер. Технологический протяженность по трассе 1,120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6,519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5,443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Бурильно-Крановая установка МКМ 200 К на базе а/м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Камаз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43502 4*4  (лизинг, покупка)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УАЗ -39094, УАЗ-3741, специальный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грузопасажирский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автомобиль Покупка 2 единиц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0,860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0,717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32,656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24,537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260648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3768" y="0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Горэлектросети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0" y="970712"/>
          <a:ext cx="9144001" cy="5887288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6573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3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1-3-  от ул. Северная протяженность по трассе 0,700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4,551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1-6-  от ул. Пушкина, Оконечная, Родниковая, Набережная протяженность по трассе 3,890м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22,199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18,499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3-22-  от пер. Театральный протяженность по трассе 0,550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4,715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3,929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Бурильно-Крановая установка МКМ 200 К на базе а/м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Камаз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43502 4*4  (лизинг, покупка)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УАЗ -39094, УАЗ-3741, специальный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грузопасажирский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автомобиль Покупка 2 единиц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0,860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0,717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35,548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26,937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548680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Источники финансирования инвестиционной программы 2021-2025 гг. (млн. руб.)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05776"/>
              </p:ext>
            </p:extLst>
          </p:nvPr>
        </p:nvGraphicFramePr>
        <p:xfrm>
          <a:off x="0" y="1283418"/>
          <a:ext cx="9144002" cy="5489041"/>
        </p:xfrm>
        <a:graphic>
          <a:graphicData uri="http://schemas.openxmlformats.org/drawingml/2006/table">
            <a:tbl>
              <a:tblPr/>
              <a:tblGrid>
                <a:gridCol w="2123728"/>
                <a:gridCol w="1368152"/>
                <a:gridCol w="1440160"/>
                <a:gridCol w="1440160"/>
                <a:gridCol w="1368152"/>
                <a:gridCol w="1403650"/>
              </a:tblGrid>
              <a:tr h="982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Собственные средства (ВСЕГО)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т.ч.: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28,771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32,197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33,262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32,657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35,548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Прибыль от оказания услуг по передаче электроэнергии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3,477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3,347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5,144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3,403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3,403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8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Амортизация основных средств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20,499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23,483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22,574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23,811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26,220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 собственные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средства (НДС)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4,795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5,366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5,544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5,443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5,925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6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785794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ru-RU" altLang="ru-RU" i="1" dirty="0" smtClean="0">
              <a:solidFill>
                <a:srgbClr val="CCFFFF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B03EF8-FF64-46C1-A111-BC63EDB5FF3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19250" y="2205038"/>
            <a:ext cx="6121400" cy="1944687"/>
          </a:xfrm>
          <a:prstGeom prst="roundRect">
            <a:avLst/>
          </a:prstGeom>
          <a:solidFill>
            <a:srgbClr val="072575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Century Gothic" pitchFamily="34" charset="0"/>
              </a:rPr>
              <a:t>СПАСИБО ЗА ВНИМАНИЕ!</a:t>
            </a:r>
            <a:endParaRPr lang="ru-RU" sz="62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53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785794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Arial" charset="0"/>
                <a:cs typeface="Tahoma" pitchFamily="34" charset="0"/>
              </a:rPr>
              <a:t>Краткая характеристика МУП «Горэлектросети»</a:t>
            </a:r>
            <a:endParaRPr lang="ru-RU" altLang="ru-RU" i="1" dirty="0" smtClean="0">
              <a:solidFill>
                <a:srgbClr val="CCFFFF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5E4A0B98-4154-4066-8CE3-7B9985B1468F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3079" name="WordArt 15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sp>
        <p:nvSpPr>
          <p:cNvPr id="3080" name="Text Box 851"/>
          <p:cNvSpPr txBox="1">
            <a:spLocks noChangeArrowheads="1"/>
          </p:cNvSpPr>
          <p:nvPr/>
        </p:nvSpPr>
        <p:spPr bwMode="auto">
          <a:xfrm>
            <a:off x="107950" y="1773238"/>
            <a:ext cx="88566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2000" b="1" dirty="0">
                <a:latin typeface="Times New Roman" pitchFamily="18" charset="0"/>
              </a:rPr>
              <a:t>     МУП "</a:t>
            </a:r>
            <a:r>
              <a:rPr lang="ru-RU" altLang="ru-RU" sz="2000" b="1" dirty="0" err="1">
                <a:latin typeface="Times New Roman" pitchFamily="18" charset="0"/>
              </a:rPr>
              <a:t>Горэлектросети</a:t>
            </a:r>
            <a:r>
              <a:rPr lang="ru-RU" altLang="ru-RU" sz="2000" b="1" dirty="0">
                <a:latin typeface="Times New Roman" pitchFamily="18" charset="0"/>
              </a:rPr>
              <a:t>« осуществляет свою деятельность в пределах территориальных границ г. Горно-Алтайска. </a:t>
            </a:r>
          </a:p>
          <a:p>
            <a:endParaRPr lang="ru-RU" altLang="ru-RU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000" b="1" dirty="0">
                <a:latin typeface="Times New Roman" pitchFamily="18" charset="0"/>
              </a:rPr>
              <a:t>     Общая протяженность воздушных и кабельных электрических сетей 10/0,4 кВ  по состоянию на </a:t>
            </a:r>
            <a:r>
              <a:rPr lang="ru-RU" altLang="ru-RU" sz="2000" b="1" dirty="0" smtClean="0">
                <a:latin typeface="Times New Roman" pitchFamily="18" charset="0"/>
              </a:rPr>
              <a:t>01.01.2020 </a:t>
            </a:r>
            <a:r>
              <a:rPr lang="ru-RU" altLang="ru-RU" sz="2000" b="1" dirty="0">
                <a:latin typeface="Times New Roman" pitchFamily="18" charset="0"/>
              </a:rPr>
              <a:t>г. составляет 550,32 км. </a:t>
            </a:r>
          </a:p>
          <a:p>
            <a:r>
              <a:rPr lang="ru-RU" altLang="ru-RU" sz="2000" b="1" dirty="0">
                <a:latin typeface="Times New Roman" pitchFamily="18" charset="0"/>
              </a:rPr>
              <a:t>5 РП (распределительных пунктов 10 кВ.), </a:t>
            </a:r>
          </a:p>
          <a:p>
            <a:r>
              <a:rPr lang="ru-RU" altLang="ru-RU" sz="2000" b="1" dirty="0">
                <a:latin typeface="Times New Roman" pitchFamily="18" charset="0"/>
              </a:rPr>
              <a:t>234 шт.. трансформаторных подстанций 10/0,4 кВ. </a:t>
            </a:r>
          </a:p>
          <a:p>
            <a:endParaRPr lang="ru-RU" altLang="ru-RU" sz="2000" b="1" dirty="0">
              <a:latin typeface="Times New Roman" pitchFamily="18" charset="0"/>
            </a:endParaRPr>
          </a:p>
          <a:p>
            <a:r>
              <a:rPr lang="ru-RU" altLang="ru-RU" sz="2000" b="1" dirty="0">
                <a:latin typeface="Times New Roman" pitchFamily="18" charset="0"/>
              </a:rPr>
              <a:t>     Полезный отпуск электроэнергии в </a:t>
            </a:r>
            <a:r>
              <a:rPr lang="ru-RU" altLang="ru-RU" sz="2000" b="1" dirty="0" smtClean="0">
                <a:latin typeface="Times New Roman" pitchFamily="18" charset="0"/>
              </a:rPr>
              <a:t>2019 </a:t>
            </a:r>
            <a:r>
              <a:rPr lang="ru-RU" altLang="ru-RU" sz="2000" b="1" dirty="0">
                <a:latin typeface="Times New Roman" pitchFamily="18" charset="0"/>
              </a:rPr>
              <a:t>году составил </a:t>
            </a:r>
            <a:r>
              <a:rPr lang="ru-RU" altLang="ru-RU" sz="2000" b="1" dirty="0" smtClean="0">
                <a:latin typeface="Times New Roman" pitchFamily="18" charset="0"/>
              </a:rPr>
              <a:t>131,9  </a:t>
            </a:r>
            <a:r>
              <a:rPr lang="ru-RU" altLang="ru-RU" sz="2000" b="1" dirty="0" err="1">
                <a:latin typeface="Times New Roman" pitchFamily="18" charset="0"/>
              </a:rPr>
              <a:t>млн</a:t>
            </a:r>
            <a:r>
              <a:rPr lang="ru-RU" altLang="ru-RU" sz="2000" b="1" dirty="0">
                <a:latin typeface="Times New Roman" pitchFamily="18" charset="0"/>
              </a:rPr>
              <a:t> кВт/ч, что составляет примерно 30 % от полезного отпуска в Республике Алтай.</a:t>
            </a:r>
          </a:p>
          <a:p>
            <a:endParaRPr lang="ru-RU" altLang="ru-RU" sz="2000" b="1" dirty="0">
              <a:latin typeface="Times New Roman" pitchFamily="18" charset="0"/>
            </a:endParaRPr>
          </a:p>
          <a:p>
            <a:r>
              <a:rPr lang="ru-RU" altLang="ru-RU" sz="2000" b="1" dirty="0">
                <a:latin typeface="Times New Roman" pitchFamily="18" charset="0"/>
              </a:rPr>
              <a:t>     Выручка – </a:t>
            </a:r>
            <a:r>
              <a:rPr lang="ru-RU" altLang="ru-RU" sz="2000" b="1" dirty="0" smtClean="0">
                <a:latin typeface="Times New Roman" pitchFamily="18" charset="0"/>
              </a:rPr>
              <a:t>175,7 </a:t>
            </a:r>
            <a:r>
              <a:rPr lang="ru-RU" altLang="ru-RU" sz="2000" b="1" dirty="0">
                <a:latin typeface="Times New Roman" pitchFamily="18" charset="0"/>
              </a:rPr>
              <a:t>млн.  рублей. </a:t>
            </a:r>
            <a:br>
              <a:rPr lang="ru-RU" altLang="ru-RU" sz="2000" b="1" dirty="0">
                <a:latin typeface="Times New Roman" pitchFamily="18" charset="0"/>
              </a:rPr>
            </a:br>
            <a:endParaRPr lang="ru-RU" altLang="ru-RU" sz="2000" b="1" dirty="0">
              <a:latin typeface="Times New Roman" pitchFamily="18" charset="0"/>
            </a:endParaRPr>
          </a:p>
          <a:p>
            <a:r>
              <a:rPr lang="ru-RU" altLang="ru-RU" sz="2000" b="1" dirty="0">
                <a:latin typeface="Times New Roman" pitchFamily="18" charset="0"/>
              </a:rPr>
              <a:t>     Штатная численность персонала 138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404664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Arial" charset="0"/>
                <a:cs typeface="Tahoma" pitchFamily="34" charset="0"/>
              </a:rPr>
              <a:t>Реконструкция повышает надежность</a:t>
            </a:r>
            <a:endParaRPr lang="ru-RU" altLang="ru-RU" i="1" dirty="0" smtClean="0">
              <a:solidFill>
                <a:srgbClr val="CCFFFF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5B8ADAB-1E2A-4F6B-A76D-26E92BC135A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2411760" y="0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Горэлектросети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"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980728"/>
            <a:ext cx="8964613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Все работы по реконструкции и строительству объектов МУП «Горэлектросети» производятся с заменой ветхих деревянных опор и голого провода на железобетонные  с монтажом провода СИП  большего сечения. Данные мероприятия направлены на повышение надежности и качества электроснабжения,  увеличение пропускной способности сетей, уменьшение затрат на эксплуатацию и ремонты, снижение технических и коммерческих потерь в сетях. </a:t>
            </a:r>
          </a:p>
          <a:p>
            <a:pPr marL="342900" indent="-342900"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На реализацию мероприятий инвестиционной программы МУП «Горэлектросети»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 2021 г. будет направлено 28,771 млн. рублей. с НДС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 2022 г. будет направлено 32,197 млн. рублей. с НДС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 2023 г. будет направлено 33,262 млн. рублей. с НДС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 2024 г. будет направлено 32,656 млн. рублей. с НДС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 2025 г. будет направлено 35,548 млн. рублей. с НДС</a:t>
            </a:r>
          </a:p>
          <a:p>
            <a:pPr marL="342900" indent="-342900">
              <a:defRPr/>
            </a:pPr>
            <a:endParaRPr lang="ru-RU" altLang="ru-RU" sz="1600" b="1" dirty="0" smtClean="0"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Планово в рамках инвестиционной программы 2021-2025 года будет реконструировано и построено: </a:t>
            </a:r>
          </a:p>
          <a:p>
            <a:pPr lvl="1"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ВЛ-10 кВ – 22,010 км.</a:t>
            </a:r>
          </a:p>
          <a:p>
            <a:pPr lvl="1"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ВЛ-0,4 кВ – 5,938 км</a:t>
            </a:r>
          </a:p>
          <a:p>
            <a:pPr lvl="1"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ТП 10/0,4 кВ – 4 шт.</a:t>
            </a:r>
          </a:p>
          <a:p>
            <a:pPr lvl="1"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КЛ-10 кВ – 1,217 км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altLang="ru-RU" sz="1600" b="1" dirty="0" smtClean="0">
                <a:latin typeface="Times New Roman" pitchFamily="18" charset="0"/>
              </a:rPr>
              <a:t>Взамен изношенной </a:t>
            </a:r>
            <a:r>
              <a:rPr lang="ru-RU" altLang="ru-RU" sz="1600" b="1" dirty="0" err="1" smtClean="0">
                <a:latin typeface="Times New Roman" pitchFamily="18" charset="0"/>
              </a:rPr>
              <a:t>автотехники</a:t>
            </a:r>
            <a:r>
              <a:rPr lang="ru-RU" altLang="ru-RU" sz="1600" b="1" dirty="0" smtClean="0">
                <a:latin typeface="Times New Roman" pitchFamily="18" charset="0"/>
              </a:rPr>
              <a:t> будут приобретены: Бурильно-Крановая установка МКМ 200 К на базе а/м </a:t>
            </a:r>
            <a:r>
              <a:rPr lang="ru-RU" altLang="ru-RU" sz="1600" b="1" dirty="0" err="1" smtClean="0">
                <a:latin typeface="Times New Roman" pitchFamily="18" charset="0"/>
              </a:rPr>
              <a:t>Камаз</a:t>
            </a:r>
            <a:r>
              <a:rPr lang="ru-RU" altLang="ru-RU" sz="1600" b="1" dirty="0" smtClean="0">
                <a:latin typeface="Times New Roman" pitchFamily="18" charset="0"/>
              </a:rPr>
              <a:t> 43502 4*4, Автовышка на базе а/м Газон- </a:t>
            </a:r>
            <a:r>
              <a:rPr lang="ru-RU" altLang="ru-RU" sz="1600" b="1" dirty="0" err="1" smtClean="0">
                <a:latin typeface="Times New Roman" pitchFamily="18" charset="0"/>
              </a:rPr>
              <a:t>Next</a:t>
            </a:r>
            <a:r>
              <a:rPr lang="ru-RU" altLang="ru-RU" sz="1600" b="1" dirty="0" smtClean="0">
                <a:latin typeface="Times New Roman" pitchFamily="18" charset="0"/>
              </a:rPr>
              <a:t> 4*4, УАЗ -39094, УАЗ-3741, специальный грузопассажирский автомобиль - 2 единицы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548680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0" y="1283418"/>
          <a:ext cx="9144001" cy="5574582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6654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КТП-166 (160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 ул.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Каясинская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пер.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Кокышева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(замена КТП на ГКТП (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киоскового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закрытого типа))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1,237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1,031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КТП-11 (250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ул. Ленинградская, ул.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Каясинская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пер.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Кокышева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(замена КТП на ГКТП (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киоскового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закрытого типа))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1,311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1,092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19-8  ул. Поселковая, ул. Гончарная протяженность по трассе 2,430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9,988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ВЛ-0,4 кВ. от КТП-166  ул.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Каясинская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пер.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Кокышева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протяженность по трассе 1,140 км (замена деревянных опор на ж/б опоры, голого провода на СИП 4,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3,979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3,319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548680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0" y="1283418"/>
          <a:ext cx="9144001" cy="5164074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6654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ВЛ-0,4 кВ. от КТП-11  ул. Ленинградская, ул.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Каясинская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пер.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Кокышева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протяженность по трассе 1,645 км (замена деревянных опор на ж/б опоры, голого провода на СИП 4,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5,445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4,538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Строительство КЛ-10 кВ от ТП-281до ТП-118 протяженность по трассе 0,310 км (Увеличение надежности электроснабжения центра города)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1,824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Модернизация ВЛ-10 кВ. Л 1-4  ул. Мамонтова протяженность по трассе 0,500 км (Перевод в КЛ-10 кВ)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2,638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Автовышка на базе а/м Газон-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4*4 (лизинг, покупка)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2,348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4,917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28,771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24,741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476672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-1" y="1052737"/>
          <a:ext cx="9144001" cy="5843976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116600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4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электроснабжения  ул. Западная, ул. Маресьева, ул. Заречная ВЛ-0,4 кВ протяженность по трассе 1,778 км (замена деревянных опор на ж/б опоры, голого провода на СИП 4,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5,880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4,900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19-9  пер. Гранитный, ул. Поселковая, ул. Гончарная протяженность по трассе 1,980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8,303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6,919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КЛ-10 кВ РТП-19 "Горно-Алтайская" ТП-103 протяженность по трассе 0,760 км (замена на новый тип кабеля, увеличение сечения 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4,234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3,528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19-18-  ул. Больничная протяженность по трассе 2,370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9,763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8,136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548680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0" y="1283418"/>
          <a:ext cx="9144001" cy="4158230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6654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1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СтроительствоТП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- 10/0,4 кВ Р= 160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по проекту реконструкции электроснабжения  ул. Западная, ул. Маресьева, ул. Заречная.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1,318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Строительство КЛ-10 кВ от ТП-83 до ТП-281 протяженность по трассе 0,147 км (Увеличение надежности электроснабжения центра города)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Автовышка на базе а/м Газон-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4*4 (лизинг, покупка)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1,776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32,197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27,548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476672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-1" y="1052737"/>
          <a:ext cx="9144001" cy="5256583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126247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КТП-156 (250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ул. Ленинградская, ул.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Каясинская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пер.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Кокышева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(замена КТП на ГКТП (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киоскового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закрытого типа))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1,172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2-3-  от ул. Заречная до Пионерский остров протяженность по трассе 1,950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308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7,756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ВЛ-10 кВ. Л 19-21-  от ул. Магистральная протяженность по трассе 2,210 км (замена деревянных опор на ж/б опоры, голого провода на СИП 3,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10,748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8,957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IMG_0207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0" y="548680"/>
            <a:ext cx="9144000" cy="603433"/>
          </a:xfrm>
          <a:prstGeom prst="rect">
            <a:avLst/>
          </a:prstGeom>
          <a:solidFill>
            <a:srgbClr val="07257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cs typeface="Tahoma" pitchFamily="34" charset="0"/>
              </a:rPr>
              <a:t>Инвестиционная программа 2021-2025 гг.</a:t>
            </a:r>
            <a:endParaRPr lang="ru-RU" altLang="ru-RU" i="1" dirty="0" smtClean="0">
              <a:solidFill>
                <a:srgbClr val="CCFFFF"/>
              </a:solidFill>
              <a:cs typeface="Tahoma" pitchFamily="34" charset="0"/>
            </a:endParaRP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8E3CE1-7B88-40FF-89D8-84E978806DF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036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МУП "Горэлектросети"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/>
        </p:nvGraphicFramePr>
        <p:xfrm>
          <a:off x="0" y="1283418"/>
          <a:ext cx="9144001" cy="5346954"/>
        </p:xfrm>
        <a:graphic>
          <a:graphicData uri="http://schemas.openxmlformats.org/drawingml/2006/table">
            <a:tbl>
              <a:tblPr/>
              <a:tblGrid>
                <a:gridCol w="715932"/>
                <a:gridCol w="3222964"/>
                <a:gridCol w="1671357"/>
                <a:gridCol w="1625447"/>
                <a:gridCol w="1908301"/>
              </a:tblGrid>
              <a:tr h="6654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объекта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финансирования с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освоения капитальных вложений без НДС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41" marR="91441" marT="45722" marB="4572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1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ВЛ-0,4 кВ. от КТП-156  ул.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Каясинская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пер.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Кокышева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протяженность по трассе 1,030 км (замена деревянных опор на ж/б опоры, голого провода на СИП 4,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4,147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ВЛ-0,4 кВ. от КТП-126  ул. Чайковского протяженность по трассе 0,345 км (замена деревянных опор на ж/б опоры, голого провода на СИП 4, увеличение сечения провода)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1,480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Бурильно-Крановая установка МКМ 200 К на базе а/м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Камаз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43502 4*4  (лизинг, покупка)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4,396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9,036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Автовышка на базе а/м Газон-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4*4 (лизинг, покупка)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1,776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33,262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31,611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6620</TotalTime>
  <Words>1525</Words>
  <Application>Microsoft Office PowerPoint</Application>
  <PresentationFormat>Экран (4:3)</PresentationFormat>
  <Paragraphs>472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Сергей Анатольевич</cp:lastModifiedBy>
  <cp:revision>865</cp:revision>
  <cp:lastPrinted>2014-03-13T13:47:41Z</cp:lastPrinted>
  <dcterms:created xsi:type="dcterms:W3CDTF">2013-03-11T17:58:58Z</dcterms:created>
  <dcterms:modified xsi:type="dcterms:W3CDTF">2020-04-24T09:17:15Z</dcterms:modified>
</cp:coreProperties>
</file>